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4847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26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B5343-3BB5-4EA6-8413-289305C590B1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914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BAD26-E117-4926-9CE5-6D4D995A3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54107-399A-4562-9506-B3E197434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4F890-E39B-4014-9153-B887321E2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A616-B46B-41DD-9E9A-7448C0C6368E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23FC7-A5A0-479A-9EC9-06804743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874E3-15DC-4A4E-9579-4C4D39566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013D-954C-4775-9810-46E7F8A40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343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06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43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842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20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31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36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4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08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6E9FF40D-21DE-49CB-9014-32D8C96D0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42895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rfect-english-grammar.com/present-simple-exercise-1.html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https://quizlet.com/_89uh88?x=1jqt&amp;i=2s6zma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leksandrak@starina.rs" TargetMode="External"/><Relationship Id="rId2" Type="http://schemas.openxmlformats.org/officeDocument/2006/relationships/hyperlink" Target="mailto:goranaf@starina.rs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6DC3A-FAED-4BB9-A8C3-53F3361CC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901822"/>
            <a:ext cx="9635231" cy="2527178"/>
          </a:xfrm>
        </p:spPr>
        <p:txBody>
          <a:bodyPr/>
          <a:lstStyle/>
          <a:p>
            <a:r>
              <a:rPr lang="en-GB" dirty="0"/>
              <a:t>Food and Present Simple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92AA9B-CFEB-4EE0-9A93-A1DE800590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1786"/>
            <a:ext cx="9144000" cy="1396014"/>
          </a:xfrm>
        </p:spPr>
        <p:txBody>
          <a:bodyPr/>
          <a:lstStyle/>
          <a:p>
            <a:r>
              <a:rPr lang="bs-Cyrl-BA" dirty="0"/>
              <a:t>храна и садашње време у енглеском језику</a:t>
            </a:r>
            <a:endParaRPr lang="en-GB" dirty="0"/>
          </a:p>
        </p:txBody>
      </p:sp>
      <p:pic>
        <p:nvPicPr>
          <p:cNvPr id="5" name="Picture 4" descr="A picture containing room&#10;&#10;Description automatically generated">
            <a:extLst>
              <a:ext uri="{FF2B5EF4-FFF2-40B4-BE49-F238E27FC236}">
                <a16:creationId xmlns:a16="http://schemas.microsoft.com/office/drawing/2014/main" id="{6D21830F-B59D-4642-8BBB-B1803E8BA0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152" y="978839"/>
            <a:ext cx="1242721" cy="1242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840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057F-3EB3-417D-9D95-9A8B8A41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/>
              <a:t>Extra homework!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44990-4682-4D8B-ADBF-841CD5B0E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Cyrl-BA" dirty="0"/>
              <a:t>На овом линку </a:t>
            </a:r>
            <a:r>
              <a:rPr lang="en-GB" dirty="0">
                <a:hlinkClick r:id="rId2"/>
              </a:rPr>
              <a:t>https://www.perfect-english-grammar.com/present-simple-exercise-1.html</a:t>
            </a:r>
            <a:r>
              <a:rPr lang="bs-Cyrl-BA" dirty="0"/>
              <a:t> ћеш пронаћи још једну вежбу за </a:t>
            </a:r>
            <a:r>
              <a:rPr lang="en-GB" dirty="0"/>
              <a:t>Present Simple. </a:t>
            </a:r>
            <a:r>
              <a:rPr lang="bs-Cyrl-BA" dirty="0"/>
              <a:t>Ово НИЈЕ обавезан домаћи и можеш да га урадиш, ако желиш. Сваку реченицу можеш да провериш тако што ћеш да кликнеш на опцију </a:t>
            </a:r>
            <a:r>
              <a:rPr lang="en-GB" dirty="0"/>
              <a:t>CHECK </a:t>
            </a:r>
            <a:r>
              <a:rPr lang="bs-Cyrl-BA" dirty="0"/>
              <a:t>с десне стране.</a:t>
            </a:r>
          </a:p>
          <a:p>
            <a:endParaRPr lang="bs-Cyrl-BA" dirty="0"/>
          </a:p>
          <a:p>
            <a:r>
              <a:rPr lang="en-GB" dirty="0"/>
              <a:t>Good luck! </a:t>
            </a:r>
            <a:r>
              <a:rPr lang="en-GB" dirty="0">
                <a:sym typeface="Wingdings" panose="05000000000000000000" pitchFamily="2" charset="2"/>
              </a:rPr>
              <a:t> </a:t>
            </a:r>
            <a:endParaRPr lang="bs-Cyrl-BA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4288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DB92-B69C-4331-AFE1-1795A6624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4305"/>
          </a:xfrm>
        </p:spPr>
        <p:txBody>
          <a:bodyPr/>
          <a:lstStyle/>
          <a:p>
            <a:r>
              <a:rPr lang="en-GB" dirty="0"/>
              <a:t>Food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EBA13C-CB98-4640-AD58-E4CC56822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9410" y="2539012"/>
            <a:ext cx="9144000" cy="3098969"/>
          </a:xfrm>
        </p:spPr>
        <p:txBody>
          <a:bodyPr/>
          <a:lstStyle/>
          <a:p>
            <a:pPr algn="l"/>
            <a:r>
              <a:rPr lang="en-GB" dirty="0"/>
              <a:t>Dear student, please go to this link </a:t>
            </a:r>
            <a:r>
              <a:rPr lang="en-GB" dirty="0">
                <a:hlinkClick r:id="rId2"/>
              </a:rPr>
              <a:t>https://quizlet.com/_89uh88?x=1jqt&amp;i=2s6zma</a:t>
            </a:r>
            <a:r>
              <a:rPr lang="en-GB" dirty="0"/>
              <a:t> and study ten new words for food. </a:t>
            </a:r>
          </a:p>
          <a:p>
            <a:pPr algn="l"/>
            <a:r>
              <a:rPr lang="en-GB" dirty="0"/>
              <a:t>(</a:t>
            </a:r>
            <a:r>
              <a:rPr lang="ru-RU" sz="1600" dirty="0"/>
              <a:t>Кад одеш на линк, видећеш картице с речима. На сваку треба да кликнеш да ти се отвори превод. Ако скролујеш мишом на доле, видећеш те исте картице, али са опцијом слушања речи     . Са леве стране екрана видећеш разне опције учења речи – </a:t>
            </a:r>
            <a:r>
              <a:rPr lang="en-GB" sz="1600" dirty="0"/>
              <a:t>learn, write, spell, test, games </a:t>
            </a:r>
            <a:r>
              <a:rPr lang="ru-RU" sz="1600" dirty="0"/>
              <a:t>– прођи кроз све врсте вежбања, игрице су јако занимљиве!</a:t>
            </a:r>
            <a:r>
              <a:rPr lang="en-GB" sz="1600" dirty="0"/>
              <a:t> </a:t>
            </a:r>
            <a:r>
              <a:rPr lang="en-GB" sz="1600" dirty="0">
                <a:sym typeface="Wingdings" panose="05000000000000000000" pitchFamily="2" charset="2"/>
              </a:rPr>
              <a:t> ) </a:t>
            </a:r>
            <a:endParaRPr lang="en-GB" dirty="0"/>
          </a:p>
        </p:txBody>
      </p:sp>
      <p:sp>
        <p:nvSpPr>
          <p:cNvPr id="4" name="Action Button: Sound 3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0D768467-F7DA-44E5-AC98-0753F9DA92ED}"/>
              </a:ext>
            </a:extLst>
          </p:cNvPr>
          <p:cNvSpPr/>
          <p:nvPr/>
        </p:nvSpPr>
        <p:spPr>
          <a:xfrm>
            <a:off x="9383697" y="4246764"/>
            <a:ext cx="207914" cy="242934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108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435A-A5F6-4E32-BB4D-4346B91CF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78289"/>
          </a:xfrm>
        </p:spPr>
        <p:txBody>
          <a:bodyPr/>
          <a:lstStyle/>
          <a:p>
            <a:br>
              <a:rPr lang="en-GB" dirty="0"/>
            </a:br>
            <a:br>
              <a:rPr lang="en-GB" dirty="0"/>
            </a:br>
            <a:r>
              <a:rPr lang="en-GB" dirty="0"/>
              <a:t>Present Simple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8DCC8B-062E-44DC-B088-9E973A0B3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6680"/>
            <a:ext cx="9144000" cy="1003176"/>
          </a:xfrm>
        </p:spPr>
        <p:txBody>
          <a:bodyPr/>
          <a:lstStyle/>
          <a:p>
            <a:r>
              <a:rPr lang="bs-Cyrl-BA" dirty="0"/>
              <a:t>Садашње време – потврдни облик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289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ED70C-FE13-4524-855F-4DA93D868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PRESENT SIMPLE </a:t>
            </a:r>
            <a:r>
              <a:rPr lang="bs-Cyrl-BA" dirty="0"/>
              <a:t>се користи кад желимо да говоримо о радњама које обављамо свакодневно као и кад причамо о емоцијама</a:t>
            </a:r>
            <a:r>
              <a:rPr lang="en-GB" dirty="0"/>
              <a:t>, </a:t>
            </a:r>
            <a:r>
              <a:rPr lang="bs-Cyrl-BA" dirty="0"/>
              <a:t>односно шта нам се свиђа/не свиђа.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1614F-2292-4D03-A1FD-826033C1C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008" y="2388092"/>
            <a:ext cx="8420166" cy="3249228"/>
          </a:xfrm>
        </p:spPr>
        <p:txBody>
          <a:bodyPr/>
          <a:lstStyle/>
          <a:p>
            <a:r>
              <a:rPr lang="bs-Cyrl-BA" dirty="0"/>
              <a:t>Примери: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 </a:t>
            </a:r>
            <a:r>
              <a:rPr lang="en-GB" dirty="0">
                <a:highlight>
                  <a:srgbClr val="FFFF00"/>
                </a:highlight>
              </a:rPr>
              <a:t>like</a:t>
            </a:r>
            <a:r>
              <a:rPr lang="en-GB" dirty="0"/>
              <a:t> hamburgers.</a:t>
            </a:r>
          </a:p>
          <a:p>
            <a:pPr marL="0" indent="0">
              <a:buNone/>
            </a:pPr>
            <a:endParaRPr lang="bs-Cyrl-BA" dirty="0"/>
          </a:p>
          <a:p>
            <a:pPr marL="0" indent="0">
              <a:buNone/>
            </a:pPr>
            <a:r>
              <a:rPr lang="en-GB" dirty="0"/>
              <a:t>I </a:t>
            </a:r>
            <a:r>
              <a:rPr lang="en-GB" dirty="0">
                <a:highlight>
                  <a:srgbClr val="FFFF00"/>
                </a:highlight>
              </a:rPr>
              <a:t>eat</a:t>
            </a:r>
            <a:r>
              <a:rPr lang="en-GB" dirty="0"/>
              <a:t> pizza every day.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She </a:t>
            </a:r>
            <a:r>
              <a:rPr lang="en-GB" dirty="0">
                <a:highlight>
                  <a:srgbClr val="FFFF00"/>
                </a:highlight>
              </a:rPr>
              <a:t>like</a:t>
            </a:r>
            <a:r>
              <a:rPr lang="en-GB" sz="2800" b="1" dirty="0">
                <a:highlight>
                  <a:srgbClr val="FFFF00"/>
                </a:highlight>
              </a:rPr>
              <a:t>s</a:t>
            </a:r>
            <a:r>
              <a:rPr lang="en-GB" sz="2800" b="1" dirty="0"/>
              <a:t> </a:t>
            </a:r>
            <a:r>
              <a:rPr lang="en-GB" dirty="0"/>
              <a:t>salad.</a:t>
            </a:r>
          </a:p>
        </p:txBody>
      </p:sp>
    </p:spTree>
    <p:extLst>
      <p:ext uri="{BB962C8B-B14F-4D97-AF65-F5344CB8AC3E}">
        <p14:creationId xmlns:p14="http://schemas.microsoft.com/office/powerpoint/2010/main" val="277587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2E973-6CDC-4370-9437-8C98F4408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400" y="832032"/>
            <a:ext cx="9361200" cy="1000400"/>
          </a:xfrm>
        </p:spPr>
        <p:txBody>
          <a:bodyPr/>
          <a:lstStyle/>
          <a:p>
            <a:r>
              <a:rPr lang="bs-Cyrl-BA" dirty="0"/>
              <a:t>Пример промене глагола кроз лица у </a:t>
            </a:r>
            <a:r>
              <a:rPr lang="en-GB" dirty="0"/>
              <a:t>Present Simple-</a:t>
            </a:r>
            <a:r>
              <a:rPr lang="bs-Cyrl-BA" dirty="0"/>
              <a:t>у</a:t>
            </a:r>
            <a:r>
              <a:rPr lang="en-GB" dirty="0"/>
              <a:t> </a:t>
            </a:r>
            <a:r>
              <a:rPr lang="bs-Cyrl-BA" dirty="0"/>
              <a:t>у потврдном облику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B3EF0-36EB-49AB-88B6-1F8E19FEB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333" y="1916568"/>
            <a:ext cx="9361200" cy="3942694"/>
          </a:xfrm>
        </p:spPr>
        <p:txBody>
          <a:bodyPr/>
          <a:lstStyle/>
          <a:p>
            <a:r>
              <a:rPr lang="en-GB" dirty="0"/>
              <a:t>I live			We live</a:t>
            </a:r>
          </a:p>
          <a:p>
            <a:r>
              <a:rPr lang="en-GB" dirty="0"/>
              <a:t>You live			You live</a:t>
            </a:r>
          </a:p>
          <a:p>
            <a:r>
              <a:rPr lang="en-GB" dirty="0"/>
              <a:t>He </a:t>
            </a:r>
            <a:r>
              <a:rPr lang="en-GB" dirty="0" err="1"/>
              <a:t>live</a:t>
            </a:r>
            <a:r>
              <a:rPr lang="en-GB" dirty="0" err="1">
                <a:highlight>
                  <a:srgbClr val="FFFF00"/>
                </a:highlight>
              </a:rPr>
              <a:t>S</a:t>
            </a:r>
            <a:r>
              <a:rPr lang="en-GB" dirty="0"/>
              <a:t>			They live</a:t>
            </a:r>
          </a:p>
          <a:p>
            <a:r>
              <a:rPr lang="en-GB" dirty="0"/>
              <a:t>She </a:t>
            </a:r>
            <a:r>
              <a:rPr lang="en-GB" dirty="0" err="1"/>
              <a:t>live</a:t>
            </a:r>
            <a:r>
              <a:rPr lang="en-GB" dirty="0" err="1">
                <a:highlight>
                  <a:srgbClr val="FFFF00"/>
                </a:highlight>
              </a:rPr>
              <a:t>S</a:t>
            </a:r>
            <a:endParaRPr lang="en-GB" dirty="0">
              <a:highlight>
                <a:srgbClr val="FFFF00"/>
              </a:highlight>
            </a:endParaRPr>
          </a:p>
          <a:p>
            <a:r>
              <a:rPr lang="en-GB" dirty="0"/>
              <a:t>It </a:t>
            </a:r>
            <a:r>
              <a:rPr lang="en-GB" dirty="0" err="1"/>
              <a:t>live</a:t>
            </a:r>
            <a:r>
              <a:rPr lang="en-GB" dirty="0" err="1">
                <a:highlight>
                  <a:srgbClr val="FFFF00"/>
                </a:highlight>
              </a:rPr>
              <a:t>S</a:t>
            </a:r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  <a:p>
            <a:r>
              <a:rPr lang="bs-Cyrl-BA" dirty="0">
                <a:highlight>
                  <a:srgbClr val="FFFF00"/>
                </a:highlight>
              </a:rPr>
              <a:t>Важно: </a:t>
            </a:r>
            <a:r>
              <a:rPr lang="bs-Cyrl-BA" dirty="0"/>
              <a:t>у трећем лицу једнине (</a:t>
            </a:r>
            <a:r>
              <a:rPr lang="en-GB" dirty="0">
                <a:highlight>
                  <a:srgbClr val="FFFF00"/>
                </a:highlight>
              </a:rPr>
              <a:t>he, she, it</a:t>
            </a:r>
            <a:r>
              <a:rPr lang="en-GB" dirty="0"/>
              <a:t>) </a:t>
            </a:r>
            <a:r>
              <a:rPr lang="bs-Cyrl-BA" dirty="0"/>
              <a:t>на </a:t>
            </a:r>
            <a:r>
              <a:rPr lang="bs-Cyrl-BA" dirty="0">
                <a:highlight>
                  <a:srgbClr val="FFFF00"/>
                </a:highlight>
              </a:rPr>
              <a:t>глагол</a:t>
            </a:r>
            <a:r>
              <a:rPr lang="bs-Cyrl-BA" dirty="0"/>
              <a:t> се додаје наставак </a:t>
            </a:r>
            <a:r>
              <a:rPr lang="en-GB" dirty="0">
                <a:highlight>
                  <a:srgbClr val="FFFF00"/>
                </a:highlight>
              </a:rPr>
              <a:t>S</a:t>
            </a:r>
            <a:r>
              <a:rPr lang="en-GB" dirty="0"/>
              <a:t> </a:t>
            </a:r>
            <a:r>
              <a:rPr lang="bs-Cyrl-BA" dirty="0"/>
              <a:t>или </a:t>
            </a:r>
            <a:r>
              <a:rPr lang="en-GB" dirty="0">
                <a:highlight>
                  <a:srgbClr val="FFFF00"/>
                </a:highlight>
              </a:rPr>
              <a:t>ES</a:t>
            </a:r>
            <a:r>
              <a:rPr lang="en-GB" dirty="0"/>
              <a:t> (</a:t>
            </a:r>
            <a:r>
              <a:rPr lang="bs-Cyrl-BA" dirty="0"/>
              <a:t>ако се глагол завршава словима </a:t>
            </a:r>
            <a:r>
              <a:rPr lang="en-GB" dirty="0"/>
              <a:t>‑</a:t>
            </a:r>
            <a:r>
              <a:rPr lang="en-GB" b="1" dirty="0"/>
              <a:t>s</a:t>
            </a:r>
            <a:r>
              <a:rPr lang="en-GB" dirty="0"/>
              <a:t>, ‑</a:t>
            </a:r>
            <a:r>
              <a:rPr lang="en-GB" dirty="0" err="1"/>
              <a:t>sh</a:t>
            </a:r>
            <a:r>
              <a:rPr lang="en-GB" dirty="0"/>
              <a:t>, ‑</a:t>
            </a:r>
            <a:r>
              <a:rPr lang="en-GB" dirty="0" err="1"/>
              <a:t>ch</a:t>
            </a:r>
            <a:r>
              <a:rPr lang="en-GB" dirty="0"/>
              <a:t>, ‑x, </a:t>
            </a:r>
            <a:r>
              <a:rPr lang="bs-Cyrl-BA" dirty="0"/>
              <a:t>или</a:t>
            </a:r>
            <a:r>
              <a:rPr lang="en-GB" dirty="0"/>
              <a:t> ‑z</a:t>
            </a:r>
            <a:r>
              <a:rPr lang="bs-Cyrl-BA" dirty="0"/>
              <a:t>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973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E0E6B-8E9A-4929-A668-AB75E31AF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/>
              <a:t>More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A6D25-0E70-491B-A12C-B389E24C1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333" y="1916567"/>
            <a:ext cx="9361200" cy="3879865"/>
          </a:xfrm>
        </p:spPr>
        <p:txBody>
          <a:bodyPr/>
          <a:lstStyle/>
          <a:p>
            <a:r>
              <a:rPr lang="en-GB" dirty="0"/>
              <a:t>I </a:t>
            </a:r>
            <a:r>
              <a:rPr lang="en-GB" dirty="0">
                <a:highlight>
                  <a:srgbClr val="FFFF00"/>
                </a:highlight>
              </a:rPr>
              <a:t>work</a:t>
            </a:r>
            <a:r>
              <a:rPr lang="en-GB" dirty="0"/>
              <a:t> in a bank. – </a:t>
            </a:r>
            <a:r>
              <a:rPr lang="bs-Cyrl-BA" dirty="0"/>
              <a:t>Ја </a:t>
            </a:r>
            <a:r>
              <a:rPr lang="bs-Cyrl-BA" dirty="0">
                <a:highlight>
                  <a:srgbClr val="FFFF00"/>
                </a:highlight>
              </a:rPr>
              <a:t>радим</a:t>
            </a:r>
            <a:r>
              <a:rPr lang="bs-Cyrl-BA" dirty="0"/>
              <a:t> у банци. </a:t>
            </a:r>
          </a:p>
          <a:p>
            <a:r>
              <a:rPr lang="en-GB" dirty="0"/>
              <a:t>He </a:t>
            </a:r>
            <a:r>
              <a:rPr lang="en-GB" dirty="0">
                <a:highlight>
                  <a:srgbClr val="FFFF00"/>
                </a:highlight>
              </a:rPr>
              <a:t>work</a:t>
            </a:r>
            <a:r>
              <a:rPr lang="en-GB" sz="2800" b="1" dirty="0">
                <a:highlight>
                  <a:srgbClr val="FFFF00"/>
                </a:highlight>
              </a:rPr>
              <a:t>s</a:t>
            </a:r>
            <a:r>
              <a:rPr lang="en-GB" dirty="0"/>
              <a:t> in a bank. – </a:t>
            </a:r>
            <a:r>
              <a:rPr lang="bs-Cyrl-BA" dirty="0"/>
              <a:t>Он </a:t>
            </a:r>
            <a:r>
              <a:rPr lang="bs-Cyrl-BA" dirty="0">
                <a:highlight>
                  <a:srgbClr val="FFFF00"/>
                </a:highlight>
              </a:rPr>
              <a:t>ради</a:t>
            </a:r>
            <a:r>
              <a:rPr lang="bs-Cyrl-BA" dirty="0"/>
              <a:t> у банци.</a:t>
            </a:r>
          </a:p>
          <a:p>
            <a:endParaRPr lang="bs-Cyrl-BA" dirty="0"/>
          </a:p>
          <a:p>
            <a:r>
              <a:rPr lang="en-GB" dirty="0"/>
              <a:t>You </a:t>
            </a:r>
            <a:r>
              <a:rPr lang="en-GB" dirty="0">
                <a:highlight>
                  <a:srgbClr val="FFFF00"/>
                </a:highlight>
              </a:rPr>
              <a:t>cook</a:t>
            </a:r>
            <a:r>
              <a:rPr lang="en-GB" dirty="0"/>
              <a:t> every day. – </a:t>
            </a:r>
            <a:r>
              <a:rPr lang="bs-Cyrl-BA" dirty="0"/>
              <a:t>Ти </a:t>
            </a:r>
            <a:r>
              <a:rPr lang="bs-Cyrl-BA" dirty="0">
                <a:highlight>
                  <a:srgbClr val="FFFF00"/>
                </a:highlight>
              </a:rPr>
              <a:t>куваш</a:t>
            </a:r>
            <a:r>
              <a:rPr lang="bs-Cyrl-BA" dirty="0"/>
              <a:t> сваки дан.</a:t>
            </a:r>
          </a:p>
          <a:p>
            <a:r>
              <a:rPr lang="en-GB" dirty="0"/>
              <a:t>Marta (she) </a:t>
            </a:r>
            <a:r>
              <a:rPr lang="en-GB" dirty="0">
                <a:highlight>
                  <a:srgbClr val="FFFF00"/>
                </a:highlight>
              </a:rPr>
              <a:t>cook</a:t>
            </a:r>
            <a:r>
              <a:rPr lang="en-GB" sz="2800" b="1" dirty="0">
                <a:highlight>
                  <a:srgbClr val="FFFF00"/>
                </a:highlight>
              </a:rPr>
              <a:t>s</a:t>
            </a:r>
            <a:r>
              <a:rPr lang="en-GB" dirty="0"/>
              <a:t> every day. – </a:t>
            </a:r>
            <a:r>
              <a:rPr lang="bs-Cyrl-BA" dirty="0"/>
              <a:t>Марта </a:t>
            </a:r>
            <a:r>
              <a:rPr lang="bs-Cyrl-BA" dirty="0">
                <a:highlight>
                  <a:srgbClr val="FFFF00"/>
                </a:highlight>
              </a:rPr>
              <a:t>кува</a:t>
            </a:r>
            <a:r>
              <a:rPr lang="bs-Cyrl-BA" dirty="0"/>
              <a:t> сваки дан. </a:t>
            </a:r>
            <a:endParaRPr lang="en-GB" dirty="0"/>
          </a:p>
          <a:p>
            <a:endParaRPr lang="en-GB" dirty="0"/>
          </a:p>
          <a:p>
            <a:r>
              <a:rPr lang="en-GB" dirty="0"/>
              <a:t>We </a:t>
            </a:r>
            <a:r>
              <a:rPr lang="en-GB" dirty="0">
                <a:highlight>
                  <a:srgbClr val="FFFF00"/>
                </a:highlight>
              </a:rPr>
              <a:t>love</a:t>
            </a:r>
            <a:r>
              <a:rPr lang="en-GB" dirty="0"/>
              <a:t> pasta. – </a:t>
            </a:r>
            <a:r>
              <a:rPr lang="bs-Cyrl-BA" dirty="0"/>
              <a:t>Ми </a:t>
            </a:r>
            <a:r>
              <a:rPr lang="bs-Cyrl-BA" dirty="0">
                <a:highlight>
                  <a:srgbClr val="FFFF00"/>
                </a:highlight>
              </a:rPr>
              <a:t>волимо</a:t>
            </a:r>
            <a:r>
              <a:rPr lang="bs-Cyrl-BA" dirty="0"/>
              <a:t> тестенину.</a:t>
            </a:r>
          </a:p>
          <a:p>
            <a:r>
              <a:rPr lang="en-GB" dirty="0"/>
              <a:t>John (he) </a:t>
            </a:r>
            <a:r>
              <a:rPr lang="en-GB" dirty="0">
                <a:highlight>
                  <a:srgbClr val="FFFF00"/>
                </a:highlight>
              </a:rPr>
              <a:t>love</a:t>
            </a:r>
            <a:r>
              <a:rPr lang="en-GB" sz="2800" b="1" dirty="0">
                <a:highlight>
                  <a:srgbClr val="FFFF00"/>
                </a:highlight>
              </a:rPr>
              <a:t>s</a:t>
            </a:r>
            <a:r>
              <a:rPr lang="en-GB" dirty="0"/>
              <a:t> pasta. – </a:t>
            </a:r>
            <a:r>
              <a:rPr lang="bs-Cyrl-BA" dirty="0"/>
              <a:t>Џон </a:t>
            </a:r>
            <a:r>
              <a:rPr lang="bs-Cyrl-BA" dirty="0">
                <a:highlight>
                  <a:srgbClr val="FFFF00"/>
                </a:highlight>
              </a:rPr>
              <a:t>воли</a:t>
            </a:r>
            <a:r>
              <a:rPr lang="bs-Cyrl-BA" dirty="0"/>
              <a:t> тестенину.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5587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EE8C-F65A-4AD2-88F0-ECC450B9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/>
              <a:t>Practice</a:t>
            </a:r>
            <a:r>
              <a:rPr lang="bs-Cyrl-BA" sz="4000" dirty="0"/>
              <a:t> </a:t>
            </a:r>
            <a:r>
              <a:rPr lang="en-GB" sz="4000" dirty="0"/>
              <a:t>and homework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4F90D-7910-42E6-945E-3B8AD78BE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Cyrl-BA" dirty="0"/>
              <a:t>Вежбе које следе су узете из уџбеника. Твој задатак је да сваку вежбу препишеш и урадиш у свеску или </a:t>
            </a:r>
            <a:r>
              <a:rPr lang="en-GB" dirty="0"/>
              <a:t>word </a:t>
            </a:r>
            <a:r>
              <a:rPr lang="bs-Cyrl-BA" dirty="0"/>
              <a:t>документ</a:t>
            </a:r>
            <a:r>
              <a:rPr lang="en-GB" dirty="0"/>
              <a:t> </a:t>
            </a:r>
            <a:r>
              <a:rPr lang="bs-Cyrl-BA" dirty="0"/>
              <a:t>и пошаљеш на мејл наставнице: </a:t>
            </a:r>
            <a:r>
              <a:rPr lang="en-GB" dirty="0">
                <a:hlinkClick r:id="rId2"/>
              </a:rPr>
              <a:t>goranaf@starina.rs</a:t>
            </a:r>
            <a:r>
              <a:rPr lang="en-GB" dirty="0"/>
              <a:t> (III/1 </a:t>
            </a:r>
            <a:r>
              <a:rPr lang="bs-Cyrl-BA" dirty="0"/>
              <a:t>и </a:t>
            </a:r>
            <a:r>
              <a:rPr lang="en-GB" dirty="0"/>
              <a:t>III/3) </a:t>
            </a:r>
            <a:r>
              <a:rPr lang="bs-Cyrl-BA" dirty="0"/>
              <a:t>и </a:t>
            </a:r>
            <a:r>
              <a:rPr lang="en-GB" dirty="0">
                <a:hlinkClick r:id="rId3"/>
              </a:rPr>
              <a:t>aleksandrak@starina.rs</a:t>
            </a:r>
            <a:r>
              <a:rPr lang="en-GB" dirty="0"/>
              <a:t> (III2 </a:t>
            </a:r>
            <a:r>
              <a:rPr lang="bs-Cyrl-BA" dirty="0"/>
              <a:t>и </a:t>
            </a:r>
            <a:r>
              <a:rPr lang="en-GB" dirty="0"/>
              <a:t>III/4) </a:t>
            </a:r>
            <a:r>
              <a:rPr lang="bs-Cyrl-BA" dirty="0"/>
              <a:t>до 12.4.2020.</a:t>
            </a:r>
            <a:endParaRPr lang="en-GB" dirty="0"/>
          </a:p>
          <a:p>
            <a:endParaRPr lang="en-GB" dirty="0"/>
          </a:p>
          <a:p>
            <a:r>
              <a:rPr lang="en-GB" dirty="0"/>
              <a:t>Good luck! </a:t>
            </a:r>
            <a:r>
              <a:rPr lang="en-GB" dirty="0">
                <a:sym typeface="Wingdings" panose="05000000000000000000" pitchFamily="2" charset="2"/>
              </a:rPr>
              <a:t>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9834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D24F971-42BA-4C61-983F-A909160EDF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5736" y="1813717"/>
            <a:ext cx="3350531" cy="29159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FFBFB7E-ED1E-441D-B173-6257F2BB53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898" y="2033543"/>
            <a:ext cx="4303157" cy="247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220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474C5BC-F4BB-4524-9B7A-05996AE4E9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8722" y="1061191"/>
            <a:ext cx="4252404" cy="465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4327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3097</TotalTime>
  <Words>376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Patrick Hand SC</vt:lpstr>
      <vt:lpstr>Sniglet</vt:lpstr>
      <vt:lpstr>Theme1</vt:lpstr>
      <vt:lpstr>Food and Present Simple</vt:lpstr>
      <vt:lpstr>Food</vt:lpstr>
      <vt:lpstr>  Present Simple</vt:lpstr>
      <vt:lpstr>PRESENT SIMPLE се користи кад желимо да говоримо о радњама које обављамо свакодневно као и кад причамо о емоцијама, односно шта нам се свиђа/не свиђа.</vt:lpstr>
      <vt:lpstr>Пример промене глагола кроз лица у Present Simple-у у потврдном облику</vt:lpstr>
      <vt:lpstr>More examples</vt:lpstr>
      <vt:lpstr>Practice and homework</vt:lpstr>
      <vt:lpstr>PowerPoint Presentation</vt:lpstr>
      <vt:lpstr>PowerPoint Presentation</vt:lpstr>
      <vt:lpstr>Extra homework!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and Present Simple</dc:title>
  <dc:creator>m52215</dc:creator>
  <cp:lastModifiedBy>m52215</cp:lastModifiedBy>
  <cp:revision>7</cp:revision>
  <dcterms:created xsi:type="dcterms:W3CDTF">2020-04-03T09:33:52Z</dcterms:created>
  <dcterms:modified xsi:type="dcterms:W3CDTF">2020-04-05T13:26:59Z</dcterms:modified>
</cp:coreProperties>
</file>